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1" r:id="rId8"/>
    <p:sldId id="262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704BD-7BA3-4E0A-3EB2-39AE2D440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4ECD1-8D06-D955-83CF-39D92F5B3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69FC6-127F-F643-EA53-8ADE848D9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7E18-AABF-427E-8779-1D2C3F8A9329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A7AC0-5829-7E46-9D37-808E92E37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FD08C-AF8E-F429-DEB7-A704222AE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94358-4ACB-4EF7-BC66-95E8F7D4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73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7F48-89C8-932E-93C2-12E26E98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D4286C-74F7-F6BF-49DF-ACE323F96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44EBC-2A5C-1D0A-AAFA-BB3F0671D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7E18-AABF-427E-8779-1D2C3F8A9329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ED53E-0BD8-715E-8FF9-E88AB1DC1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3C22C-E4BF-BF3C-C86E-DD84B3E59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94358-4ACB-4EF7-BC66-95E8F7D4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40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652A8D-C787-3952-8B0F-8DDDCA0176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2E8AA4-23D8-6CEB-2B17-9F0678290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A46EF-3F3C-1562-286D-CA1FA6D0C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7E18-AABF-427E-8779-1D2C3F8A9329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60FEA-E9A3-6BF2-DE5F-897E4E81D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E3F12-7E6A-800B-FEAD-6423640CE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94358-4ACB-4EF7-BC66-95E8F7D4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53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09ED-B707-6555-88C9-ECE0E6A34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A0C94-BEFD-1337-B26A-3070B5703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B419B-7D7F-6082-352F-6360598CD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7E18-AABF-427E-8779-1D2C3F8A9329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FBB4D-6DFC-3D22-DA9D-31CB0DD49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08F3B-A2B3-E5FE-FCA7-206327F92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94358-4ACB-4EF7-BC66-95E8F7D4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19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8A57A-1A04-F51B-598D-D6956BB84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87551-B5B3-F994-9610-13650B937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B54A7-3340-8DA7-E8BE-939572D15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7E18-AABF-427E-8779-1D2C3F8A9329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A95DE-99E1-97EE-BD0C-A56972C33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3BC30-3924-F2EA-E250-B33A88C62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94358-4ACB-4EF7-BC66-95E8F7D4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915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D4DA-5753-B8AD-2D38-FA6A1805A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C726E-F5E3-9134-2637-C5A5E2BA6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2DC813-7BC2-505E-CBC4-3862DD845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87DE0-7D06-A6F3-0925-66824D198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7E18-AABF-427E-8779-1D2C3F8A9329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F76A6-3F9C-E0F9-0E9A-9CCE76578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B086E7-8A28-9384-FF90-7581D1C2D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94358-4ACB-4EF7-BC66-95E8F7D4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39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DFDA-A35A-DB6E-3FE0-7F5D9F3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9EE61-768A-ADCE-F81E-C2AAF693C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E0FB8-E2B0-B365-81D0-0ABDF13A4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3B1301-E9AA-D04F-F412-D973A01224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09B08F-A77B-80CC-2EBC-FD43F9BD04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B99BC9-DF02-35AC-423D-EB43CA7DA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7E18-AABF-427E-8779-1D2C3F8A9329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D68B9D-844B-515D-D322-D86F3A0DC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8E50AD-CBD8-46F5-E853-E00301DDF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94358-4ACB-4EF7-BC66-95E8F7D4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17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6B1C3-B038-F5E8-0B88-CB8D653A5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EDFC3A-BB4F-FD96-8A18-F9D0025C8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7E18-AABF-427E-8779-1D2C3F8A9329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0B60E1-A3FD-7016-AE01-A6F63743A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B55EA-DAC1-D51F-A495-9DF6A502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94358-4ACB-4EF7-BC66-95E8F7D4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7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94798-C6A0-C368-2499-EFCAE347E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7E18-AABF-427E-8779-1D2C3F8A9329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454CD-5670-81E2-90A3-13DBF3280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952D1-D4F9-DB3A-1937-CCDD2C9F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94358-4ACB-4EF7-BC66-95E8F7D4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11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B57B5-61C2-03D8-ED77-1839EF82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7E947-19C0-F43D-EB24-047F0235A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C5E28F-4213-7B90-8C6B-10F6E30E8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1E33D-F57D-60B0-8B5B-7FB9AC1FC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7E18-AABF-427E-8779-1D2C3F8A9329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F27593-738E-57C3-0C66-86A69F42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12815-B9E4-A977-0C2D-792BA973C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94358-4ACB-4EF7-BC66-95E8F7D4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15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F1E60-89BC-2690-F625-EDC69C06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77E077-B143-017E-45B5-32CDD775A9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1F39F5-4FA0-F3C5-B8CD-DDF4EA809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67D4F-4530-2A81-B335-A86E66921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7E18-AABF-427E-8779-1D2C3F8A9329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A2DE1-DE83-9B24-A5E2-9395DD340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31E66-E0ED-6506-FB70-6CD75AA53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94358-4ACB-4EF7-BC66-95E8F7D4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83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7A95B-83BA-31B0-CEC5-F0C38C519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CD3E5-FBCF-EB83-1706-50AE5F544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E7A44-0974-F455-97B1-1B56F12508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D7E18-AABF-427E-8779-1D2C3F8A9329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67CF0-F1F2-05F8-B86B-BCE21C1F44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121A4-0B63-F7B7-5D7E-F4DEDA7EB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94358-4ACB-4EF7-BC66-95E8F7D4D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11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microsoft.com/office/2007/relationships/hdphoto" Target="../media/hdphoto7.wd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tif"/><Relationship Id="rId5" Type="http://schemas.openxmlformats.org/officeDocument/2006/relationships/image" Target="../media/image13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3.mp4"/><Relationship Id="rId7" Type="http://schemas.openxmlformats.org/officeDocument/2006/relationships/image" Target="../media/image2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jp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C20E6BE-5AC9-145E-07E5-A57C962D1C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5611" y="79559"/>
            <a:ext cx="4660777" cy="133558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10B09E-B9C4-9F04-71CD-8479BC045EA9}"/>
              </a:ext>
            </a:extLst>
          </p:cNvPr>
          <p:cNvSpPr txBox="1"/>
          <p:nvPr/>
        </p:nvSpPr>
        <p:spPr>
          <a:xfrm>
            <a:off x="742948" y="1405281"/>
            <a:ext cx="1102042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Simulation of Light Scattering and Propagation:</a:t>
            </a:r>
          </a:p>
          <a:p>
            <a:pPr algn="ctr"/>
            <a:endParaRPr lang="en-US" sz="3200" dirty="0">
              <a:solidFill>
                <a:srgbClr val="0070C0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  <a:p>
            <a:pPr algn="ctr"/>
            <a:r>
              <a:rPr lang="en-US" sz="3200" dirty="0">
                <a:solidFill>
                  <a:srgbClr val="0070C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Homework: 3</a:t>
            </a:r>
          </a:p>
          <a:p>
            <a:pPr algn="ctr"/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The Rock</a:t>
            </a:r>
          </a:p>
          <a:p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BFC75-0516-37B4-753D-D584EAC9D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74" b="89990" l="5465" r="90698">
                        <a14:foregroundMark x1="59651" y1="8759" x2="63721" y2="6674"/>
                        <a14:foregroundMark x1="57907" y1="11366" x2="49302" y2="10845"/>
                        <a14:foregroundMark x1="19419" y1="33994" x2="18837" y2="50052"/>
                        <a14:foregroundMark x1="12558" y1="57247" x2="9651" y2="42753"/>
                        <a14:foregroundMark x1="18837" y1="53076" x2="46395" y2="85610"/>
                        <a14:foregroundMark x1="14186" y1="63399" x2="5581" y2="54640"/>
                        <a14:foregroundMark x1="73488" y1="33994" x2="71744" y2="24192"/>
                        <a14:foregroundMark x1="82674" y1="36079" x2="72326" y2="28363"/>
                        <a14:foregroundMark x1="88953" y1="33994" x2="79186" y2="42753"/>
                        <a14:foregroundMark x1="82674" y1="35558" x2="87791" y2="35036"/>
                        <a14:foregroundMark x1="75814" y1="46403" x2="79767" y2="23253"/>
                        <a14:foregroundMark x1="83256" y1="41293" x2="90698" y2="40250"/>
                        <a14:foregroundMark x1="81977" y1="49844" x2="82558" y2="49844"/>
                        <a14:foregroundMark x1="88605" y1="45464" x2="74186" y2="65172"/>
                        <a14:foregroundMark x1="60349" y1="14286" x2="53488" y2="19291"/>
                        <a14:foregroundMark x1="55698" y1="12722" x2="66395" y2="13764"/>
                        <a14:foregroundMark x1="55465" y1="20334" x2="51279" y2="26277"/>
                        <a14:foregroundMark x1="55814" y1="20647" x2="51512" y2="25860"/>
                        <a14:foregroundMark x1="62791" y1="21689" x2="62326" y2="21481"/>
                        <a14:foregroundMark x1="61279" y1="24400" x2="50000" y2="29197"/>
                        <a14:foregroundMark x1="46163" y1="29927" x2="70116" y2="32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32" y="4000837"/>
            <a:ext cx="736297" cy="8210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F8E6C5-DF21-2737-79DA-A246EDC0D4BA}"/>
              </a:ext>
            </a:extLst>
          </p:cNvPr>
          <p:cNvSpPr/>
          <p:nvPr/>
        </p:nvSpPr>
        <p:spPr>
          <a:xfrm>
            <a:off x="1621928" y="3826858"/>
            <a:ext cx="4474071" cy="1169017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Ashish Gaurav</a:t>
            </a:r>
            <a:r>
              <a:rPr lang="en-IN" sz="2000" b="1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(</a:t>
            </a:r>
            <a:r>
              <a:rPr lang="ja-JP" altLang="en-US" sz="2000" b="1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古希實</a:t>
            </a:r>
            <a:r>
              <a:rPr lang="en-US" altLang="ja-JP" sz="2000" b="1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)         R09941125</a:t>
            </a:r>
            <a:endParaRPr lang="en-IN" sz="2000" b="1" dirty="0">
              <a:solidFill>
                <a:schemeClr val="tx1"/>
              </a:solidFill>
              <a:latin typeface="Bahnschrift SemiBold Condensed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Yu-Ting Chou(Steven)         </a:t>
            </a:r>
            <a:r>
              <a:rPr lang="en-IN" sz="2000" b="1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R10941128</a:t>
            </a:r>
          </a:p>
          <a:p>
            <a:r>
              <a:rPr lang="en-IN" sz="2400" b="1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Cheng-Ting Chen(Leon)      </a:t>
            </a:r>
            <a:r>
              <a:rPr lang="en-IN" sz="2000" b="1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R10945062</a:t>
            </a:r>
            <a:endParaRPr lang="en-IN" sz="2400" b="1" dirty="0">
              <a:solidFill>
                <a:schemeClr val="tx1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7C3091-8402-1E90-182E-A92B46886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575" y="4120960"/>
            <a:ext cx="640183" cy="6401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A7E716-7BAA-D6B1-80D1-5F0AA0850274}"/>
              </a:ext>
            </a:extLst>
          </p:cNvPr>
          <p:cNvSpPr/>
          <p:nvPr/>
        </p:nvSpPr>
        <p:spPr>
          <a:xfrm>
            <a:off x="8105905" y="4120961"/>
            <a:ext cx="3200463" cy="50819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Prof. Snow H Tseng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94170E-9469-272D-2795-2410F6347F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373" y="5626564"/>
            <a:ext cx="454801" cy="5081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1DCC99F-E3F9-4848-609E-C09DBD7EB662}"/>
              </a:ext>
            </a:extLst>
          </p:cNvPr>
          <p:cNvSpPr/>
          <p:nvPr/>
        </p:nvSpPr>
        <p:spPr>
          <a:xfrm>
            <a:off x="5472176" y="5626564"/>
            <a:ext cx="1561970" cy="50819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2022/09/26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D7B691-E7DF-2403-5F71-570157C282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45313" y1="32101" x2="48906" y2="32685"/>
                      </a14:backgroundRemoval>
                    </a14:imgEffect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225" y="2201688"/>
            <a:ext cx="1838325" cy="147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A4D3D-DD82-7CCF-3B58-AA420026ECAC}"/>
              </a:ext>
            </a:extLst>
          </p:cNvPr>
          <p:cNvSpPr txBox="1"/>
          <p:nvPr/>
        </p:nvSpPr>
        <p:spPr>
          <a:xfrm>
            <a:off x="0" y="1526227"/>
            <a:ext cx="12235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Question: Draw the trajectory of a rock falling from a Mountain?</a:t>
            </a:r>
            <a:endParaRPr lang="en-US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7C96E-35B7-4618-A025-19CD8390779E}"/>
              </a:ext>
            </a:extLst>
          </p:cNvPr>
          <p:cNvSpPr txBox="1"/>
          <p:nvPr/>
        </p:nvSpPr>
        <p:spPr>
          <a:xfrm>
            <a:off x="385893" y="2564454"/>
            <a:ext cx="1130128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three ways by which one can simulate the rock falling from the mountain: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1.)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Rock rolling uniformly from a step mountain (Case: 1)[Basic physics]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2.)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Rock falling down through in a bouncing form from the top of mountain (Case 2)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3.)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Rock rolling through a non-uniform random curvy mountain (Case 3)</a:t>
            </a:r>
          </a:p>
        </p:txBody>
      </p:sp>
    </p:spTree>
    <p:extLst>
      <p:ext uri="{BB962C8B-B14F-4D97-AF65-F5344CB8AC3E}">
        <p14:creationId xmlns:p14="http://schemas.microsoft.com/office/powerpoint/2010/main" val="3071446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583F4C-E5B2-EA14-C6E4-F50E1F4E0CE9}"/>
              </a:ext>
            </a:extLst>
          </p:cNvPr>
          <p:cNvSpPr txBox="1"/>
          <p:nvPr/>
        </p:nvSpPr>
        <p:spPr>
          <a:xfrm>
            <a:off x="2976562" y="238125"/>
            <a:ext cx="8905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CASE: 1(Rock falling smoothly from the step mountain):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ECC3CB-B64A-6BC1-22FB-0A2ED15C3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856137"/>
            <a:ext cx="5323285" cy="22543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02811E-FC30-FEB8-EE90-33DCD7B651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3" y="4178822"/>
            <a:ext cx="5492750" cy="1949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B1FC1D-7FED-40F7-C024-63B801A5CF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435" y="872933"/>
            <a:ext cx="6284913" cy="15180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BCAC15-AEBF-FF0B-5FE8-C58FDDC679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991" y="2670495"/>
            <a:ext cx="6115050" cy="14830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4FCF8F-2892-DCDE-B3F0-2CC0F1D296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78873"/>
            <a:ext cx="5143500" cy="18434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B8DABD-C5F3-817B-CF6B-21D1A3FB0FCF}"/>
              </a:ext>
            </a:extLst>
          </p:cNvPr>
          <p:cNvSpPr txBox="1"/>
          <p:nvPr/>
        </p:nvSpPr>
        <p:spPr>
          <a:xfrm>
            <a:off x="273744" y="3350811"/>
            <a:ext cx="514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 Setting newtons Law and boundary conditions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D11009-823B-0350-1870-D7A9F25A9ACE}"/>
              </a:ext>
            </a:extLst>
          </p:cNvPr>
          <p:cNvSpPr txBox="1"/>
          <p:nvPr/>
        </p:nvSpPr>
        <p:spPr>
          <a:xfrm>
            <a:off x="1064319" y="6255944"/>
            <a:ext cx="337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2. Setting Distance and frame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E0DD34-FF6F-7B64-E33F-778878E7D1D6}"/>
              </a:ext>
            </a:extLst>
          </p:cNvPr>
          <p:cNvSpPr txBox="1"/>
          <p:nvPr/>
        </p:nvSpPr>
        <p:spPr>
          <a:xfrm>
            <a:off x="7157641" y="2400391"/>
            <a:ext cx="3333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3. Distance covered over time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1CF668-B886-6D4F-FCFC-45FE086F2184}"/>
              </a:ext>
            </a:extLst>
          </p:cNvPr>
          <p:cNvSpPr txBox="1"/>
          <p:nvPr/>
        </p:nvSpPr>
        <p:spPr>
          <a:xfrm>
            <a:off x="6753224" y="4178822"/>
            <a:ext cx="4680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 Setting the Animation of rolling motion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0B6B18-1E23-4A69-9373-8CC1C7F483F9}"/>
              </a:ext>
            </a:extLst>
          </p:cNvPr>
          <p:cNvSpPr txBox="1"/>
          <p:nvPr/>
        </p:nvSpPr>
        <p:spPr>
          <a:xfrm>
            <a:off x="7200900" y="6309610"/>
            <a:ext cx="4680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5. Simulate and fill the objects</a:t>
            </a:r>
          </a:p>
        </p:txBody>
      </p:sp>
    </p:spTree>
    <p:extLst>
      <p:ext uri="{BB962C8B-B14F-4D97-AF65-F5344CB8AC3E}">
        <p14:creationId xmlns:p14="http://schemas.microsoft.com/office/powerpoint/2010/main" val="622711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B35BAF-04CD-64D7-8BA3-54108A4C4644}"/>
              </a:ext>
            </a:extLst>
          </p:cNvPr>
          <p:cNvSpPr txBox="1"/>
          <p:nvPr/>
        </p:nvSpPr>
        <p:spPr>
          <a:xfrm>
            <a:off x="4648200" y="95250"/>
            <a:ext cx="3343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CASE: 1(Results)</a:t>
            </a:r>
          </a:p>
        </p:txBody>
      </p:sp>
      <p:pic>
        <p:nvPicPr>
          <p:cNvPr id="4" name="123">
            <a:hlinkClick r:id="" action="ppaction://media"/>
            <a:extLst>
              <a:ext uri="{FF2B5EF4-FFF2-40B4-BE49-F238E27FC236}">
                <a16:creationId xmlns:a16="http://schemas.microsoft.com/office/drawing/2014/main" id="{CABBF6F0-89E3-60A7-4A3C-8E1AA6A695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5042" y="1116097"/>
            <a:ext cx="5357322" cy="30799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62FDA0-DC3F-F387-C67B-542EC506196F}"/>
              </a:ext>
            </a:extLst>
          </p:cNvPr>
          <p:cNvSpPr txBox="1"/>
          <p:nvPr/>
        </p:nvSpPr>
        <p:spPr>
          <a:xfrm>
            <a:off x="223707" y="4790114"/>
            <a:ext cx="624420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concept behind the rolling motion: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1.) Newtons law and use of gravity, acceleration, time travel by the rock, distance.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2.) Boundary conditions(Specially for making triangle)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3.) The determination of the frame rate for the falling rock(rock trajectory).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2ADD8-D28C-9208-9CED-D5E91F8D322E}"/>
              </a:ext>
            </a:extLst>
          </p:cNvPr>
          <p:cNvSpPr txBox="1"/>
          <p:nvPr/>
        </p:nvSpPr>
        <p:spPr>
          <a:xfrm>
            <a:off x="8749718" y="547170"/>
            <a:ext cx="1661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E261D7-F7A5-C601-444C-EA7B7A95D5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058" y="1116097"/>
            <a:ext cx="4482811" cy="33621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C3D422-3084-81AD-5680-7BEB946693BC}"/>
              </a:ext>
            </a:extLst>
          </p:cNvPr>
          <p:cNvSpPr txBox="1"/>
          <p:nvPr/>
        </p:nvSpPr>
        <p:spPr>
          <a:xfrm>
            <a:off x="7003058" y="4761308"/>
            <a:ext cx="508547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rand function used to creation mountain edge with non-uniform motion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C74160-E0B8-D148-B684-D3DD4CD6B00E}"/>
              </a:ext>
            </a:extLst>
          </p:cNvPr>
          <p:cNvSpPr txBox="1"/>
          <p:nvPr/>
        </p:nvSpPr>
        <p:spPr>
          <a:xfrm>
            <a:off x="1258349" y="4303552"/>
            <a:ext cx="3389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1: Rock falling uniformly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BDEC95-DD85-8999-C846-82620B3E8449}"/>
              </a:ext>
            </a:extLst>
          </p:cNvPr>
          <p:cNvSpPr txBox="1"/>
          <p:nvPr/>
        </p:nvSpPr>
        <p:spPr>
          <a:xfrm>
            <a:off x="7645517" y="4303552"/>
            <a:ext cx="3869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Random edges in mountain</a:t>
            </a:r>
          </a:p>
        </p:txBody>
      </p:sp>
    </p:spTree>
    <p:extLst>
      <p:ext uri="{BB962C8B-B14F-4D97-AF65-F5344CB8AC3E}">
        <p14:creationId xmlns:p14="http://schemas.microsoft.com/office/powerpoint/2010/main" val="160136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5">
            <a:extLst>
              <a:ext uri="{FF2B5EF4-FFF2-40B4-BE49-F238E27FC236}">
                <a16:creationId xmlns:a16="http://schemas.microsoft.com/office/drawing/2014/main" id="{65EF0E13-B7EE-938C-0D57-867391A942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57" t="24238" r="26161" b="30062"/>
          <a:stretch/>
        </p:blipFill>
        <p:spPr>
          <a:xfrm>
            <a:off x="151002" y="903726"/>
            <a:ext cx="3020027" cy="1404334"/>
          </a:xfrm>
          <a:prstGeom prst="rect">
            <a:avLst/>
          </a:prstGeom>
        </p:spPr>
      </p:pic>
      <p:pic>
        <p:nvPicPr>
          <p:cNvPr id="3" name="圖片 11">
            <a:extLst>
              <a:ext uri="{FF2B5EF4-FFF2-40B4-BE49-F238E27FC236}">
                <a16:creationId xmlns:a16="http://schemas.microsoft.com/office/drawing/2014/main" id="{D702C24E-821F-BF42-01A3-D6BB485E1B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0" t="32578" r="53299" b="17387"/>
          <a:stretch/>
        </p:blipFill>
        <p:spPr>
          <a:xfrm>
            <a:off x="151002" y="2694193"/>
            <a:ext cx="2824764" cy="186270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110D616-AC47-5243-9B4B-B4DB058593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20" t="44948" r="54382" b="37870"/>
          <a:stretch/>
        </p:blipFill>
        <p:spPr>
          <a:xfrm>
            <a:off x="8690994" y="1090761"/>
            <a:ext cx="3350004" cy="121729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C46DBA7-F327-3845-72CF-AA5A797876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020" t="28178" r="30103" b="29259"/>
          <a:stretch/>
        </p:blipFill>
        <p:spPr>
          <a:xfrm>
            <a:off x="151002" y="4970222"/>
            <a:ext cx="3210524" cy="1510796"/>
          </a:xfrm>
          <a:prstGeom prst="rect">
            <a:avLst/>
          </a:prstGeom>
        </p:spPr>
      </p:pic>
      <p:pic>
        <p:nvPicPr>
          <p:cNvPr id="6" name="圖片 3">
            <a:extLst>
              <a:ext uri="{FF2B5EF4-FFF2-40B4-BE49-F238E27FC236}">
                <a16:creationId xmlns:a16="http://schemas.microsoft.com/office/drawing/2014/main" id="{27D25074-3F2E-9173-4262-8149CAFE0C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789" t="23643" r="11160" b="29259"/>
          <a:stretch/>
        </p:blipFill>
        <p:spPr>
          <a:xfrm>
            <a:off x="3941422" y="869554"/>
            <a:ext cx="3732701" cy="1411666"/>
          </a:xfrm>
          <a:prstGeom prst="rect">
            <a:avLst/>
          </a:prstGeom>
        </p:spPr>
      </p:pic>
      <p:pic>
        <p:nvPicPr>
          <p:cNvPr id="7" name="圖片 5">
            <a:extLst>
              <a:ext uri="{FF2B5EF4-FFF2-40B4-BE49-F238E27FC236}">
                <a16:creationId xmlns:a16="http://schemas.microsoft.com/office/drawing/2014/main" id="{B7BF3B13-C6CC-1114-A20E-08E04BC0239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89" t="23629" r="11778" b="25635"/>
          <a:stretch/>
        </p:blipFill>
        <p:spPr>
          <a:xfrm>
            <a:off x="3941422" y="2796337"/>
            <a:ext cx="5188189" cy="1753604"/>
          </a:xfrm>
          <a:prstGeom prst="rect">
            <a:avLst/>
          </a:prstGeom>
        </p:spPr>
      </p:pic>
      <p:pic>
        <p:nvPicPr>
          <p:cNvPr id="8" name="圖片 3">
            <a:extLst>
              <a:ext uri="{FF2B5EF4-FFF2-40B4-BE49-F238E27FC236}">
                <a16:creationId xmlns:a16="http://schemas.microsoft.com/office/drawing/2014/main" id="{8833795C-1D5F-6EF9-3D8A-70EC91D08BC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12" t="26117" r="29021" b="39793"/>
          <a:stretch/>
        </p:blipFill>
        <p:spPr>
          <a:xfrm>
            <a:off x="3941422" y="4970222"/>
            <a:ext cx="5299969" cy="15107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19FD1B-2276-8E5E-5F3F-50C5DA4640A3}"/>
              </a:ext>
            </a:extLst>
          </p:cNvPr>
          <p:cNvSpPr txBox="1"/>
          <p:nvPr/>
        </p:nvSpPr>
        <p:spPr>
          <a:xfrm>
            <a:off x="3105966" y="212054"/>
            <a:ext cx="8456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CASE: 2 (Bouncing motion of the rock on uniform surface):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1D9314-44B5-8FCB-20DC-739321B56D5F}"/>
              </a:ext>
            </a:extLst>
          </p:cNvPr>
          <p:cNvSpPr txBox="1"/>
          <p:nvPr/>
        </p:nvSpPr>
        <p:spPr>
          <a:xfrm>
            <a:off x="675657" y="2308060"/>
            <a:ext cx="2495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Circle and environment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B513B1-73EB-BDC2-561F-AC16E53BC3A1}"/>
              </a:ext>
            </a:extLst>
          </p:cNvPr>
          <p:cNvSpPr txBox="1"/>
          <p:nvPr/>
        </p:nvSpPr>
        <p:spPr>
          <a:xfrm>
            <a:off x="1008404" y="4549941"/>
            <a:ext cx="164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of the circle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055B77-DBD7-0442-6CFD-820420DD8A1E}"/>
              </a:ext>
            </a:extLst>
          </p:cNvPr>
          <p:cNvSpPr txBox="1"/>
          <p:nvPr/>
        </p:nvSpPr>
        <p:spPr>
          <a:xfrm>
            <a:off x="1008404" y="6405689"/>
            <a:ext cx="2072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Bouncing  of the circle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DB240E-BDBA-CEF5-13F0-9E1F29FBDB13}"/>
              </a:ext>
            </a:extLst>
          </p:cNvPr>
          <p:cNvSpPr txBox="1"/>
          <p:nvPr/>
        </p:nvSpPr>
        <p:spPr>
          <a:xfrm>
            <a:off x="5059822" y="2303787"/>
            <a:ext cx="2072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Collision of the ball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E348A9-2005-4C70-6A49-C81BF2EE5EE4}"/>
              </a:ext>
            </a:extLst>
          </p:cNvPr>
          <p:cNvSpPr txBox="1"/>
          <p:nvPr/>
        </p:nvSpPr>
        <p:spPr>
          <a:xfrm>
            <a:off x="5059822" y="4556900"/>
            <a:ext cx="2486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 3D environment</a:t>
            </a:r>
          </a:p>
        </p:txBody>
      </p:sp>
    </p:spTree>
    <p:extLst>
      <p:ext uri="{BB962C8B-B14F-4D97-AF65-F5344CB8AC3E}">
        <p14:creationId xmlns:p14="http://schemas.microsoft.com/office/powerpoint/2010/main" val="4023079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Dcompound_on_parabola">
            <a:hlinkClick r:id="" action="ppaction://media"/>
            <a:extLst>
              <a:ext uri="{FF2B5EF4-FFF2-40B4-BE49-F238E27FC236}">
                <a16:creationId xmlns:a16="http://schemas.microsoft.com/office/drawing/2014/main" id="{F151C981-3910-9CE2-4763-9A598AB22B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985" y="1285633"/>
            <a:ext cx="4763035" cy="42867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E7251F-AF7F-D372-93E4-961767223611}"/>
              </a:ext>
            </a:extLst>
          </p:cNvPr>
          <p:cNvSpPr txBox="1"/>
          <p:nvPr/>
        </p:nvSpPr>
        <p:spPr>
          <a:xfrm>
            <a:off x="956976" y="672212"/>
            <a:ext cx="11559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CASE: 2 Result (Bouncing motion of the rock on uniform surface):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DADF4C-F385-56C7-DC3E-B13F19599D48}"/>
              </a:ext>
            </a:extLst>
          </p:cNvPr>
          <p:cNvSpPr txBox="1"/>
          <p:nvPr/>
        </p:nvSpPr>
        <p:spPr>
          <a:xfrm>
            <a:off x="7122254" y="5662469"/>
            <a:ext cx="3649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4: Bouncing Phenomena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1C6F1-4ED5-546D-815B-5078BC918C87}"/>
              </a:ext>
            </a:extLst>
          </p:cNvPr>
          <p:cNvSpPr txBox="1"/>
          <p:nvPr/>
        </p:nvSpPr>
        <p:spPr>
          <a:xfrm>
            <a:off x="1065438" y="5662469"/>
            <a:ext cx="3914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3: Bouncing Rock from cliff</a:t>
            </a:r>
          </a:p>
        </p:txBody>
      </p:sp>
      <p:pic>
        <p:nvPicPr>
          <p:cNvPr id="7" name="`">
            <a:hlinkClick r:id="" action="ppaction://media"/>
            <a:extLst>
              <a:ext uri="{FF2B5EF4-FFF2-40B4-BE49-F238E27FC236}">
                <a16:creationId xmlns:a16="http://schemas.microsoft.com/office/drawing/2014/main" id="{C98F62D2-13DA-7284-5114-3B50BEC88EE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37354" y="1635364"/>
            <a:ext cx="43688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1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0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6D76E3-5BFA-08A9-24ED-203B65033D18}"/>
              </a:ext>
            </a:extLst>
          </p:cNvPr>
          <p:cNvSpPr txBox="1"/>
          <p:nvPr/>
        </p:nvSpPr>
        <p:spPr>
          <a:xfrm>
            <a:off x="1198096" y="582073"/>
            <a:ext cx="10059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CASE: 3 (Rolling motion of the rock on non-uniform surface):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6F6CA-FF04-7FFB-1133-1EEBF2CE7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6" y="1105293"/>
            <a:ext cx="2838275" cy="2059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716B01-DE38-7F26-B6CD-5B8D80DE1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6" y="4103906"/>
            <a:ext cx="2838275" cy="2073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F36D6A-879A-22D1-38C0-A0365BFE31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358" y="1105293"/>
            <a:ext cx="2849113" cy="2059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A9CF4F-AC2F-DBEA-EA9A-DAE23E464F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358" y="4103906"/>
            <a:ext cx="3717864" cy="20732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7636C6-0E85-D040-8A2E-4F4F70DC37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077" y="1105293"/>
            <a:ext cx="3062949" cy="20834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85106F-95E8-9DC7-9570-7E08D10E3F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077" y="4103906"/>
            <a:ext cx="3062949" cy="20585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E69B97-E3F8-A402-C244-762FAB2E54BE}"/>
              </a:ext>
            </a:extLst>
          </p:cNvPr>
          <p:cNvSpPr txBox="1"/>
          <p:nvPr/>
        </p:nvSpPr>
        <p:spPr>
          <a:xfrm>
            <a:off x="148057" y="3242044"/>
            <a:ext cx="3174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 Setting newtons Law and boundary conditions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A2BED5-A8F5-4127-0DCB-09ACFBEA4B0D}"/>
              </a:ext>
            </a:extLst>
          </p:cNvPr>
          <p:cNvSpPr txBox="1"/>
          <p:nvPr/>
        </p:nvSpPr>
        <p:spPr>
          <a:xfrm>
            <a:off x="799749" y="6275927"/>
            <a:ext cx="18707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2. Initiating rock position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E6FBD-F24F-53B2-DC5C-766A1664C75E}"/>
              </a:ext>
            </a:extLst>
          </p:cNvPr>
          <p:cNvSpPr txBox="1"/>
          <p:nvPr/>
        </p:nvSpPr>
        <p:spPr>
          <a:xfrm>
            <a:off x="4152550" y="3242044"/>
            <a:ext cx="2323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3. Plotting rock and its generation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786F16-58F4-9717-096B-37AB19580C71}"/>
              </a:ext>
            </a:extLst>
          </p:cNvPr>
          <p:cNvSpPr txBox="1"/>
          <p:nvPr/>
        </p:nvSpPr>
        <p:spPr>
          <a:xfrm>
            <a:off x="4514675" y="6275927"/>
            <a:ext cx="2323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 Different cases for rock rolling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2B7AD-DECC-0205-FE16-6B7EC0F2667F}"/>
              </a:ext>
            </a:extLst>
          </p:cNvPr>
          <p:cNvSpPr txBox="1"/>
          <p:nvPr/>
        </p:nvSpPr>
        <p:spPr>
          <a:xfrm>
            <a:off x="8412275" y="3211841"/>
            <a:ext cx="26285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5. Rock end point and edge detection and mountain plot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B3A568-F89A-13B2-199E-A3FA9C98332E}"/>
              </a:ext>
            </a:extLst>
          </p:cNvPr>
          <p:cNvSpPr txBox="1"/>
          <p:nvPr/>
        </p:nvSpPr>
        <p:spPr>
          <a:xfrm>
            <a:off x="8668140" y="6275927"/>
            <a:ext cx="13483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6. Plotting rock</a:t>
            </a:r>
          </a:p>
        </p:txBody>
      </p:sp>
    </p:spTree>
    <p:extLst>
      <p:ext uri="{BB962C8B-B14F-4D97-AF65-F5344CB8AC3E}">
        <p14:creationId xmlns:p14="http://schemas.microsoft.com/office/powerpoint/2010/main" val="3217561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FEEC05-DFB3-5F90-3674-390B7E8ECF65}"/>
              </a:ext>
            </a:extLst>
          </p:cNvPr>
          <p:cNvSpPr txBox="1"/>
          <p:nvPr/>
        </p:nvSpPr>
        <p:spPr>
          <a:xfrm>
            <a:off x="679507" y="699519"/>
            <a:ext cx="1101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CASE: 3 Results (Rolling motion of the rock on non-uniform surface)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84BB2-2D89-B4CA-72CA-24CD55CA1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97" y="2212303"/>
            <a:ext cx="5729779" cy="178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267B16-42C0-B027-EF63-BDDFB4194F35}"/>
              </a:ext>
            </a:extLst>
          </p:cNvPr>
          <p:cNvSpPr txBox="1"/>
          <p:nvPr/>
        </p:nvSpPr>
        <p:spPr>
          <a:xfrm>
            <a:off x="2260067" y="4001003"/>
            <a:ext cx="1342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7. Plotting rock</a:t>
            </a:r>
          </a:p>
        </p:txBody>
      </p:sp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CDDF73C3-7D3D-0FEF-8E6C-FF1C4A08AD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65970" y="1616353"/>
            <a:ext cx="4259835" cy="3098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39C763-ADCA-79BA-2582-17AA8BBD3143}"/>
              </a:ext>
            </a:extLst>
          </p:cNvPr>
          <p:cNvSpPr txBox="1"/>
          <p:nvPr/>
        </p:nvSpPr>
        <p:spPr>
          <a:xfrm>
            <a:off x="7089582" y="4887704"/>
            <a:ext cx="44126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5: Rock falling from non-uniform mountain cliff with a rolling</a:t>
            </a:r>
          </a:p>
        </p:txBody>
      </p:sp>
    </p:spTree>
    <p:extLst>
      <p:ext uri="{BB962C8B-B14F-4D97-AF65-F5344CB8AC3E}">
        <p14:creationId xmlns:p14="http://schemas.microsoft.com/office/powerpoint/2010/main" val="45770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2279BC-4D8D-AA7C-E27A-FA701FFCDDC6}"/>
              </a:ext>
            </a:extLst>
          </p:cNvPr>
          <p:cNvSpPr txBox="1"/>
          <p:nvPr/>
        </p:nvSpPr>
        <p:spPr>
          <a:xfrm>
            <a:off x="5041785" y="2905780"/>
            <a:ext cx="2348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You!! </a:t>
            </a:r>
          </a:p>
        </p:txBody>
      </p:sp>
    </p:spTree>
    <p:extLst>
      <p:ext uri="{BB962C8B-B14F-4D97-AF65-F5344CB8AC3E}">
        <p14:creationId xmlns:p14="http://schemas.microsoft.com/office/powerpoint/2010/main" val="4245147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411</Words>
  <Application>Microsoft Office PowerPoint</Application>
  <PresentationFormat>Widescreen</PresentationFormat>
  <Paragraphs>51</Paragraphs>
  <Slides>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Black</vt:lpstr>
      <vt:lpstr>Bahnschrift SemiBold Condensed</vt:lpstr>
      <vt:lpstr>Bahnschrift SemiCondensed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 Gaurav_ 林清富教授學生</dc:creator>
  <cp:lastModifiedBy>Ashish Gaurav_ 林清富教授學生</cp:lastModifiedBy>
  <cp:revision>11</cp:revision>
  <dcterms:created xsi:type="dcterms:W3CDTF">2022-09-24T03:02:06Z</dcterms:created>
  <dcterms:modified xsi:type="dcterms:W3CDTF">2022-09-25T13:38:36Z</dcterms:modified>
</cp:coreProperties>
</file>